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8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>
        <p:scale>
          <a:sx n="100" d="100"/>
          <a:sy n="100" d="100"/>
        </p:scale>
        <p:origin x="15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4DB75-49DE-4802-BEAD-24242400F28E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A5259-AC6A-4D17-BDC4-6D4BB9C6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6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F2F67-AB38-D442-9DD8-CF96AD50DF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70000"/>
              </a:lnSpc>
              <a:defRPr sz="7000" b="1" i="0" spc="0" baseline="0">
                <a:latin typeface="Arial Narrow" panose="020B0604020202020204" pitchFamily="34" charset="0"/>
              </a:defRPr>
            </a:lvl1pPr>
          </a:lstStyle>
          <a:p>
            <a:r>
              <a:rPr lang="en-US"/>
              <a:t>CLICK TO EDIT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082E4-AE34-234D-B077-8D111AF76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621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759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DE9E-0B94-1F49-BEE2-15DDED6BF5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041" y="806544"/>
            <a:ext cx="6324600" cy="132556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70000"/>
              </a:lnSpc>
              <a:defRPr sz="7000" baseline="0"/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1521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10224-F9E7-7F48-824E-67E271DF4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318" y="3254187"/>
            <a:ext cx="8386482" cy="29227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EDE9E-0B94-1F49-BEE2-15DDED6BF5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959" y="681038"/>
            <a:ext cx="6324600" cy="132556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70000"/>
              </a:lnSpc>
              <a:defRPr sz="7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21956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(No Imag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91B74-FC91-224B-8029-A65320EFB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2" y="1350742"/>
            <a:ext cx="10103441" cy="1133475"/>
          </a:xfrm>
          <a:prstGeom prst="rect">
            <a:avLst/>
          </a:prstGeom>
        </p:spPr>
        <p:txBody>
          <a:bodyPr anchor="t"/>
          <a:lstStyle>
            <a:lvl1pPr>
              <a:defRPr sz="6000" b="1" i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C09E-4C51-1241-B6D9-409BBAD2D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2" y="2750770"/>
            <a:ext cx="10103442" cy="559613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4D9AF95-AE24-064A-AA60-C062ED12A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2224" y="3345861"/>
            <a:ext cx="8026400" cy="314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0293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One Column - No Imag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91B74-FC91-224B-8029-A65320EFB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59" y="1339702"/>
            <a:ext cx="10103441" cy="76554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3500" b="1" i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4D9AF95-AE24-064A-AA60-C062ED12A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2851" y="2181666"/>
            <a:ext cx="8026400" cy="314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6570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Two Columns - No Imag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4D9AF95-AE24-064A-AA60-C062ED12A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2851" y="2181666"/>
            <a:ext cx="4475716" cy="25710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B36EB543-75ED-C34D-9AC2-A4F746C4C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74340" y="2181666"/>
            <a:ext cx="4475716" cy="25710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3B0B464-4E68-B24A-A27E-345350EDF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851" y="1163490"/>
            <a:ext cx="4475716" cy="878702"/>
          </a:xfrm>
        </p:spPr>
        <p:txBody>
          <a:bodyPr anchor="b" anchorCtr="0">
            <a:spAutoFit/>
          </a:bodyPr>
          <a:lstStyle>
            <a:lvl1pPr marL="0" indent="0">
              <a:buNone/>
              <a:defRPr sz="2800" b="0" i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3552E5EA-BF23-C040-A072-4F88A62F8BAC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274340" y="1163490"/>
            <a:ext cx="4475716" cy="878702"/>
          </a:xfrm>
        </p:spPr>
        <p:txBody>
          <a:bodyPr anchor="b" anchorCtr="0">
            <a:spAutoFit/>
          </a:bodyPr>
          <a:lstStyle>
            <a:lvl1pPr marL="0" indent="0">
              <a:buNone/>
              <a:defRPr sz="2800" b="0" i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2050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(Spacious - 1 Column - No Imag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91B74-FC91-224B-8029-A65320EFB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394" y="1339702"/>
            <a:ext cx="10103441" cy="76554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500" b="1" i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4D9AF95-AE24-064A-AA60-C062ED12A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35986" y="2181666"/>
            <a:ext cx="8026400" cy="314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7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(Spacious - 2 Columns - No Imag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4D9AF95-AE24-064A-AA60-C062ED12A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93455" y="2521908"/>
            <a:ext cx="4475716" cy="25710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B36EB543-75ED-C34D-9AC2-A4F746C4C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4944" y="2521908"/>
            <a:ext cx="4475716" cy="25710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3B0B464-4E68-B24A-A27E-345350EDF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3455" y="1503732"/>
            <a:ext cx="4475716" cy="878702"/>
          </a:xfrm>
        </p:spPr>
        <p:txBody>
          <a:bodyPr anchor="b" anchorCtr="0">
            <a:spAutoFit/>
          </a:bodyPr>
          <a:lstStyle>
            <a:lvl1pPr marL="0" indent="0">
              <a:buNone/>
              <a:defRPr sz="2800" b="1" i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3552E5EA-BF23-C040-A072-4F88A62F8BAC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124944" y="1503732"/>
            <a:ext cx="4475716" cy="878702"/>
          </a:xfrm>
        </p:spPr>
        <p:txBody>
          <a:bodyPr anchor="b" anchorCtr="0">
            <a:spAutoFit/>
          </a:bodyPr>
          <a:lstStyle>
            <a:lvl1pPr marL="0" indent="0">
              <a:buNone/>
              <a:defRPr sz="2800" b="1" i="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4622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c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B36EB543-75ED-C34D-9AC2-A4F746C4C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0413" y="1462854"/>
            <a:ext cx="5156199" cy="25710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B83CEA-8195-5E41-B282-367F3CB8D2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89" t="54641" r="36912" b="25490"/>
          <a:stretch/>
        </p:blipFill>
        <p:spPr>
          <a:xfrm>
            <a:off x="1510412" y="3747247"/>
            <a:ext cx="6181305" cy="13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24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CD9DC-2FDD-474E-B257-52D3BB55E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9B3C6-A10F-F942-B5B5-251B52594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0C52A-1DCE-BE44-8A40-6A45F2B9C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97978B59-969D-B649-AC02-60234FB10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4EA49F8D-8C22-784E-934B-0632E4266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590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Narrow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FCB944-4F58-C20D-79E0-01BD79CC8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132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9600" dirty="0">
                <a:latin typeface="Bebas Neue Bold" panose="020B0606020202050201" pitchFamily="34" charset="77"/>
              </a:rPr>
              <a:t>BECOME A </a:t>
            </a:r>
            <a:br>
              <a:rPr lang="en-US" sz="9600" dirty="0">
                <a:latin typeface="Bebas Neue Bold" panose="020B0606020202050201" pitchFamily="34" charset="77"/>
              </a:rPr>
            </a:br>
            <a:r>
              <a:rPr lang="en-US" sz="9600" dirty="0">
                <a:solidFill>
                  <a:srgbClr val="638891"/>
                </a:solidFill>
                <a:latin typeface="Bebas Neue Bold" panose="020B0606020202050201" pitchFamily="34" charset="77"/>
              </a:rPr>
              <a:t>VOLUNTEER NOTE-TAKER!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965972-37B5-3B75-D1DD-A3D7C6E6285B}"/>
              </a:ext>
            </a:extLst>
          </p:cNvPr>
          <p:cNvSpPr txBox="1"/>
          <p:nvPr/>
        </p:nvSpPr>
        <p:spPr>
          <a:xfrm>
            <a:off x="675132" y="3195935"/>
            <a:ext cx="95585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solidFill>
                  <a:srgbClr val="00295B"/>
                </a:solidFill>
                <a:effectLst/>
                <a:latin typeface="Trade Gothic Next LT Pro" panose="020B0503040303020004" pitchFamily="34" charset="77"/>
              </a:rPr>
              <a:t>Share your notes with students registered with Accessibility Services </a:t>
            </a:r>
            <a:br>
              <a:rPr lang="en-CA" sz="2400" dirty="0">
                <a:solidFill>
                  <a:srgbClr val="00295B"/>
                </a:solidFill>
                <a:effectLst/>
                <a:latin typeface="Trade Gothic Next LT Pro" panose="020B0503040303020004" pitchFamily="34" charset="77"/>
              </a:rPr>
            </a:br>
            <a:r>
              <a:rPr lang="en-CA" sz="2400" dirty="0">
                <a:solidFill>
                  <a:srgbClr val="00295B"/>
                </a:solidFill>
                <a:effectLst/>
                <a:latin typeface="Trade Gothic Next LT Pro" panose="020B0503040303020004" pitchFamily="34" charset="77"/>
              </a:rPr>
              <a:t>and help them achieve academic success.</a:t>
            </a:r>
          </a:p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11EECD3-06DF-559F-F740-441ED8864915}"/>
              </a:ext>
            </a:extLst>
          </p:cNvPr>
          <p:cNvGrpSpPr/>
          <p:nvPr/>
        </p:nvGrpSpPr>
        <p:grpSpPr>
          <a:xfrm>
            <a:off x="675132" y="4237693"/>
            <a:ext cx="10691368" cy="1955800"/>
            <a:chOff x="865632" y="4075331"/>
            <a:chExt cx="10691368" cy="1955800"/>
          </a:xfrm>
        </p:grpSpPr>
        <p:pic>
          <p:nvPicPr>
            <p:cNvPr id="11" name="Picture 10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EA6B25FE-1224-2A1C-CAE1-6F5467AD2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632" y="4075331"/>
              <a:ext cx="1955800" cy="19558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4D637-928A-C6A6-6ED6-80D6F725DCC5}"/>
                </a:ext>
              </a:extLst>
            </p:cNvPr>
            <p:cNvSpPr txBox="1"/>
            <p:nvPr/>
          </p:nvSpPr>
          <p:spPr>
            <a:xfrm>
              <a:off x="2935732" y="4237623"/>
              <a:ext cx="862126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15"/>
                </a:spcAft>
              </a:pPr>
              <a:r>
                <a:rPr lang="en-CA" sz="2000" dirty="0">
                  <a:solidFill>
                    <a:srgbClr val="547C89"/>
                  </a:solidFill>
                  <a:effectLst/>
                  <a:latin typeface="Trade Gothic Next LT Pro" panose="020B0503040303020004" pitchFamily="34" charset="77"/>
                </a:rPr>
                <a:t>Get a certificate of appreciation, CCR credit and be entered to win a gift card!</a:t>
              </a:r>
            </a:p>
            <a:p>
              <a:pPr>
                <a:spcAft>
                  <a:spcPts val="1215"/>
                </a:spcAft>
              </a:pPr>
              <a:r>
                <a:rPr lang="en-CA" sz="2000" dirty="0">
                  <a:solidFill>
                    <a:srgbClr val="00295B"/>
                  </a:solidFill>
                  <a:latin typeface="Trade Gothic Next LT Pro Lt" panose="020B0503040303020004" pitchFamily="34" charset="77"/>
                </a:rPr>
                <a:t>To learn more, visit </a:t>
              </a:r>
              <a:r>
                <a:rPr lang="en-CA" sz="2000" b="1" dirty="0" err="1">
                  <a:solidFill>
                    <a:srgbClr val="00295B"/>
                  </a:solidFill>
                  <a:effectLst/>
                  <a:latin typeface="Trade Gothic Next LT Pro Lt" panose="020B0503040303020004" pitchFamily="34" charset="77"/>
                </a:rPr>
                <a:t>uoft.me</a:t>
              </a:r>
              <a:r>
                <a:rPr lang="en-CA" sz="2000" b="1" dirty="0">
                  <a:solidFill>
                    <a:srgbClr val="00295B"/>
                  </a:solidFill>
                  <a:effectLst/>
                  <a:latin typeface="Trade Gothic Next LT Pro Lt" panose="020B0503040303020004" pitchFamily="34" charset="77"/>
                </a:rPr>
                <a:t>/notetaking</a:t>
              </a:r>
              <a:r>
                <a:rPr lang="en-CA" sz="2000" dirty="0">
                  <a:solidFill>
                    <a:srgbClr val="00295B"/>
                  </a:solidFill>
                  <a:effectLst/>
                  <a:latin typeface="Trade Gothic Next LT Pro Lt" panose="020B0503040303020004" pitchFamily="34" charset="77"/>
                </a:rPr>
                <a:t> or email your questions to </a:t>
              </a:r>
              <a:r>
                <a:rPr lang="en-CA" sz="2000" b="1" dirty="0" err="1">
                  <a:solidFill>
                    <a:srgbClr val="00295B"/>
                  </a:solidFill>
                  <a:effectLst/>
                  <a:latin typeface="Trade Gothic Next LT Pro Lt" panose="020B0503040303020004" pitchFamily="34" charset="77"/>
                </a:rPr>
                <a:t>as.notetaking@utoronto.ca</a:t>
              </a:r>
              <a:endParaRPr lang="en-CA" sz="2000" dirty="0">
                <a:solidFill>
                  <a:srgbClr val="00295B"/>
                </a:solidFill>
                <a:effectLst/>
                <a:latin typeface="Trade Gothic Next LT Pro Lt" panose="020B0503040303020004" pitchFamily="34" charset="77"/>
              </a:endParaRPr>
            </a:p>
            <a:p>
              <a:pPr>
                <a:spcAft>
                  <a:spcPts val="1215"/>
                </a:spcAft>
              </a:pPr>
              <a:r>
                <a:rPr lang="en-CA" sz="2000" dirty="0">
                  <a:solidFill>
                    <a:srgbClr val="00295B"/>
                  </a:solidFill>
                  <a:effectLst/>
                  <a:latin typeface="Trade Gothic Next LT Pro Lt" panose="020B0503040303020004" pitchFamily="34" charset="77"/>
                </a:rPr>
                <a:t>Scan the QR code to sign up.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32753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002A5C"/>
      </a:dk1>
      <a:lt1>
        <a:srgbClr val="FFFFFF"/>
      </a:lt1>
      <a:dk2>
        <a:srgbClr val="636466"/>
      </a:dk2>
      <a:lt2>
        <a:srgbClr val="E7E6E6"/>
      </a:lt2>
      <a:accent1>
        <a:srgbClr val="547C89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70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Arial Narrow</vt:lpstr>
      <vt:lpstr>Bebas Neue Bold</vt:lpstr>
      <vt:lpstr>Trade Gothic Next LT Pro</vt:lpstr>
      <vt:lpstr>Trade Gothic Next LT Pro Lt</vt:lpstr>
      <vt:lpstr>1_Office Theme</vt:lpstr>
      <vt:lpstr>BECOME A  VOLUNTEER NOTE-TAKER!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Morghan Brett</dc:creator>
  <cp:lastModifiedBy>Jenni Grandfield</cp:lastModifiedBy>
  <cp:revision>3</cp:revision>
  <dcterms:created xsi:type="dcterms:W3CDTF">2024-09-20T18:00:46Z</dcterms:created>
  <dcterms:modified xsi:type="dcterms:W3CDTF">2024-10-21T16:50:34Z</dcterms:modified>
</cp:coreProperties>
</file>